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9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01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77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96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9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79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5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47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14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29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95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35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76425-7C7F-4E5C-9852-0283207ADE73}" type="datetimeFigureOut">
              <a:rPr lang="es-ES" smtClean="0"/>
              <a:t>12/04/2016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4EA5349-2BA8-475E-93F1-D4DB2E0B8B2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14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64274" y="1084882"/>
            <a:ext cx="8637073" cy="3022170"/>
          </a:xfrm>
        </p:spPr>
        <p:txBody>
          <a:bodyPr>
            <a:normAutofit/>
          </a:bodyPr>
          <a:lstStyle/>
          <a:p>
            <a:pPr algn="ctr"/>
            <a:r>
              <a:rPr lang="es-ES" dirty="0" err="1" smtClean="0"/>
              <a:t>School</a:t>
            </a:r>
            <a:r>
              <a:rPr lang="es-ES" dirty="0" smtClean="0"/>
              <a:t> </a:t>
            </a:r>
            <a:r>
              <a:rPr lang="es-ES" dirty="0"/>
              <a:t>en </a:t>
            </a:r>
            <a:r>
              <a:rPr lang="es-ES" dirty="0" err="1" smtClean="0"/>
              <a:t>Universi</a:t>
            </a:r>
            <a:r>
              <a:rPr lang="es-ES" u="sng" dirty="0" err="1" smtClean="0"/>
              <a:t>teit</a:t>
            </a:r>
            <a:r>
              <a:rPr lang="es-ES" u="sng" dirty="0" smtClean="0"/>
              <a:t/>
            </a:r>
            <a:br>
              <a:rPr lang="es-ES" u="sng" dirty="0" smtClean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17780" y="3546702"/>
            <a:ext cx="8637072" cy="977621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/>
              <a:t>Marina Ortega </a:t>
            </a:r>
            <a:r>
              <a:rPr lang="es-ES" sz="2800" dirty="0" err="1" smtClean="0"/>
              <a:t>Cordovilla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154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LIJM (-EN)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346" y="2016124"/>
            <a:ext cx="4282924" cy="40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BRIEF (BRIEVEN)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367" y="2016125"/>
            <a:ext cx="5383654" cy="399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‘T </a:t>
            </a:r>
            <a:r>
              <a:rPr lang="es-ES" dirty="0" smtClean="0"/>
              <a:t>BOEK (-EN)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2677" y="2016125"/>
            <a:ext cx="2665067" cy="40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‘T </a:t>
            </a:r>
            <a:r>
              <a:rPr lang="es-ES" dirty="0" smtClean="0"/>
              <a:t>SCHRIFT (-EN)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0" y="2016125"/>
            <a:ext cx="5730240" cy="40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MAP (-PEN)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148" y="2016125"/>
            <a:ext cx="6387548" cy="39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‘T </a:t>
            </a:r>
            <a:r>
              <a:rPr lang="es-ES" dirty="0" smtClean="0"/>
              <a:t>BORD (-EN)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021"/>
          <a:stretch/>
        </p:blipFill>
        <p:spPr>
          <a:xfrm>
            <a:off x="2716696" y="2016125"/>
            <a:ext cx="5804451" cy="40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‘T </a:t>
            </a:r>
            <a:r>
              <a:rPr lang="es-ES" dirty="0" smtClean="0"/>
              <a:t>PRIKBORD (-EN)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305" y="2016124"/>
            <a:ext cx="7006730" cy="40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1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STOEL (-EN)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0818" y="2016124"/>
            <a:ext cx="4067163" cy="40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‘t </a:t>
            </a:r>
            <a:r>
              <a:rPr lang="es-ES" dirty="0" err="1" smtClean="0"/>
              <a:t>schoolbankje</a:t>
            </a:r>
            <a:r>
              <a:rPr lang="es-ES" dirty="0" smtClean="0"/>
              <a:t> (-s</a:t>
            </a:r>
            <a:r>
              <a:rPr lang="es-ES" dirty="0"/>
              <a:t>) </a:t>
            </a:r>
            <a:r>
              <a:rPr lang="es-ES" dirty="0" smtClean="0"/>
              <a:t>= DE </a:t>
            </a:r>
            <a:r>
              <a:rPr lang="es-ES" dirty="0"/>
              <a:t>LESSENAAR (-S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383" y="2016125"/>
            <a:ext cx="4189730" cy="40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DE/’T </a:t>
            </a:r>
            <a:r>
              <a:rPr lang="es-ES" dirty="0" smtClean="0"/>
              <a:t>LESROOSTER (-S)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-658" r="7718" b="32476"/>
          <a:stretch/>
        </p:blipFill>
        <p:spPr>
          <a:xfrm>
            <a:off x="1616765" y="1853754"/>
            <a:ext cx="4477425" cy="426047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15841" r="5112" b="38814"/>
          <a:stretch/>
        </p:blipFill>
        <p:spPr>
          <a:xfrm>
            <a:off x="5618922" y="2080592"/>
            <a:ext cx="5435932" cy="20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pen (-</a:t>
            </a:r>
            <a:r>
              <a:rPr lang="es-ES" dirty="0" err="1" smtClean="0"/>
              <a:t>nen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055" y="1853754"/>
            <a:ext cx="6494304" cy="395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4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‘T KRIJT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620" y="2179671"/>
            <a:ext cx="5602287" cy="34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SCHOOL (SCHOLEN)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67" y="2468405"/>
            <a:ext cx="5581650" cy="3276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2926" b="2366"/>
          <a:stretch/>
        </p:blipFill>
        <p:spPr>
          <a:xfrm>
            <a:off x="6632797" y="2468405"/>
            <a:ext cx="49730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LEERLING (-EN)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165" y="1974575"/>
            <a:ext cx="4227444" cy="39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DE </a:t>
            </a:r>
            <a:r>
              <a:rPr lang="es-ES" u="sng" dirty="0" smtClean="0"/>
              <a:t>LE</a:t>
            </a:r>
            <a:r>
              <a:rPr lang="es-ES" dirty="0" smtClean="0"/>
              <a:t>RAAR (-S) 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DE </a:t>
            </a:r>
            <a:r>
              <a:rPr lang="es-ES" dirty="0" smtClean="0"/>
              <a:t>LERA</a:t>
            </a:r>
            <a:r>
              <a:rPr lang="es-ES" u="sng" dirty="0" smtClean="0"/>
              <a:t>RES</a:t>
            </a:r>
            <a:r>
              <a:rPr lang="es-ES" dirty="0" smtClean="0"/>
              <a:t> (-SEN)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30" y="2027583"/>
            <a:ext cx="6400800" cy="39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ONDER</a:t>
            </a:r>
            <a:r>
              <a:rPr lang="es-ES" u="sng" dirty="0" smtClean="0"/>
              <a:t>WIJ</a:t>
            </a:r>
            <a:r>
              <a:rPr lang="es-ES" dirty="0"/>
              <a:t>ZER-S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de </a:t>
            </a:r>
            <a:r>
              <a:rPr lang="es-ES" dirty="0" err="1" smtClean="0"/>
              <a:t>ONDERWIJZE</a:t>
            </a:r>
            <a:r>
              <a:rPr lang="es-ES" u="sng" dirty="0" err="1" smtClean="0"/>
              <a:t>res</a:t>
            </a:r>
            <a:r>
              <a:rPr lang="es-ES" dirty="0" smtClean="0"/>
              <a:t> (-</a:t>
            </a:r>
            <a:r>
              <a:rPr lang="es-ES" dirty="0" err="1" smtClean="0"/>
              <a:t>Sen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409" y="1961322"/>
            <a:ext cx="6745355" cy="39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LES (-SEN)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298" y="2241549"/>
            <a:ext cx="5650702" cy="37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3817" y="539647"/>
            <a:ext cx="9403914" cy="914397"/>
          </a:xfrm>
        </p:spPr>
        <p:txBody>
          <a:bodyPr>
            <a:noAutofit/>
          </a:bodyPr>
          <a:lstStyle/>
          <a:p>
            <a:r>
              <a:rPr lang="es-ES" dirty="0"/>
              <a:t>DE </a:t>
            </a:r>
            <a:r>
              <a:rPr lang="es-ES" dirty="0" err="1" smtClean="0"/>
              <a:t>klas</a:t>
            </a:r>
            <a:r>
              <a:rPr lang="es-ES" dirty="0" smtClean="0"/>
              <a:t> (-</a:t>
            </a:r>
            <a:r>
              <a:rPr lang="es-ES" dirty="0" err="1" smtClean="0"/>
              <a:t>sen</a:t>
            </a:r>
            <a:r>
              <a:rPr lang="es-ES" dirty="0" smtClean="0"/>
              <a:t>) (</a:t>
            </a:r>
            <a:r>
              <a:rPr lang="es-ES" dirty="0" err="1" smtClean="0"/>
              <a:t>op</a:t>
            </a:r>
            <a:r>
              <a:rPr lang="es-ES" dirty="0" smtClean="0"/>
              <a:t> </a:t>
            </a:r>
            <a:r>
              <a:rPr lang="es-ES" dirty="0" err="1" smtClean="0"/>
              <a:t>school</a:t>
            </a:r>
            <a:r>
              <a:rPr lang="es-ES" dirty="0" smtClean="0"/>
              <a:t>)</a:t>
            </a:r>
            <a:br>
              <a:rPr lang="es-ES" dirty="0" smtClean="0"/>
            </a:br>
            <a:r>
              <a:rPr lang="es-ES" dirty="0" smtClean="0"/>
              <a:t>de </a:t>
            </a:r>
            <a:r>
              <a:rPr lang="es-ES" u="sng" dirty="0" smtClean="0"/>
              <a:t>LES</a:t>
            </a:r>
            <a:r>
              <a:rPr lang="es-ES" dirty="0" smtClean="0"/>
              <a:t>LO</a:t>
            </a:r>
            <a:r>
              <a:rPr lang="es-ES" u="sng" dirty="0" smtClean="0"/>
              <a:t>KAAL</a:t>
            </a:r>
            <a:r>
              <a:rPr lang="es-ES" dirty="0" smtClean="0"/>
              <a:t> (</a:t>
            </a:r>
            <a:r>
              <a:rPr lang="es-ES" u="sng" dirty="0" smtClean="0"/>
              <a:t>LES</a:t>
            </a:r>
            <a:r>
              <a:rPr lang="es-ES" dirty="0" smtClean="0"/>
              <a:t>LO</a:t>
            </a:r>
            <a:r>
              <a:rPr lang="es-ES" u="sng" dirty="0" smtClean="0"/>
              <a:t>KA</a:t>
            </a:r>
            <a:r>
              <a:rPr lang="es-ES" dirty="0" smtClean="0"/>
              <a:t>LEN)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477" y="1974574"/>
            <a:ext cx="6440557" cy="40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UNIVERSI</a:t>
            </a:r>
            <a:r>
              <a:rPr lang="es-ES" u="sng" dirty="0" smtClean="0"/>
              <a:t>TEIT</a:t>
            </a:r>
            <a:r>
              <a:rPr lang="es-ES" dirty="0" smtClean="0"/>
              <a:t> (-EN)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930" y="2016125"/>
            <a:ext cx="6153462" cy="41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FACUL</a:t>
            </a:r>
            <a:r>
              <a:rPr lang="es-ES" u="sng" dirty="0" smtClean="0"/>
              <a:t>TEIT</a:t>
            </a:r>
            <a:r>
              <a:rPr lang="es-ES" dirty="0" smtClean="0"/>
              <a:t> (-EN) 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644" y="1853754"/>
            <a:ext cx="6172120" cy="41229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46783" y="2120348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Faculteit</a:t>
            </a:r>
            <a:r>
              <a:rPr lang="es-ES" sz="2400" dirty="0"/>
              <a:t> van </a:t>
            </a:r>
            <a:r>
              <a:rPr lang="es-ES" sz="2400" dirty="0" err="1"/>
              <a:t>Letteren</a:t>
            </a:r>
            <a:r>
              <a:rPr lang="es-ES" sz="2400" dirty="0"/>
              <a:t> en </a:t>
            </a:r>
            <a:r>
              <a:rPr lang="es-ES" sz="2400" dirty="0" err="1"/>
              <a:t>Wijsbegeerte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40894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STU</a:t>
            </a:r>
            <a:r>
              <a:rPr lang="es-ES" u="sng" dirty="0" smtClean="0"/>
              <a:t>DENT</a:t>
            </a:r>
            <a:r>
              <a:rPr lang="es-ES" dirty="0" smtClean="0"/>
              <a:t> (-EN) </a:t>
            </a:r>
            <a:br>
              <a:rPr lang="es-ES" dirty="0" smtClean="0"/>
            </a:br>
            <a:r>
              <a:rPr lang="es-ES" dirty="0" smtClean="0"/>
              <a:t>DE STU</a:t>
            </a:r>
            <a:r>
              <a:rPr lang="es-ES" u="sng" dirty="0" smtClean="0"/>
              <a:t>DEN</a:t>
            </a:r>
            <a:r>
              <a:rPr lang="es-ES" dirty="0" smtClean="0"/>
              <a:t>TE (-S)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9975" y="2241550"/>
            <a:ext cx="5372971" cy="37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6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err="1" smtClean="0"/>
              <a:t>balpen</a:t>
            </a:r>
            <a:r>
              <a:rPr lang="es-ES" dirty="0" smtClean="0"/>
              <a:t> (-</a:t>
            </a:r>
            <a:r>
              <a:rPr lang="es-ES" dirty="0" err="1" smtClean="0"/>
              <a:t>nen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818" y="1853755"/>
            <a:ext cx="4587667" cy="42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5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1579" y="549689"/>
            <a:ext cx="9603275" cy="1049235"/>
          </a:xfrm>
        </p:spPr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DO</a:t>
            </a:r>
            <a:r>
              <a:rPr lang="es-ES" u="sng" dirty="0" smtClean="0"/>
              <a:t>CENT</a:t>
            </a:r>
            <a:r>
              <a:rPr lang="es-ES" dirty="0" smtClean="0"/>
              <a:t> (-EN)</a:t>
            </a:r>
            <a:br>
              <a:rPr lang="es-ES" dirty="0" smtClean="0"/>
            </a:br>
            <a:r>
              <a:rPr lang="es-ES" dirty="0" smtClean="0"/>
              <a:t>de do</a:t>
            </a:r>
            <a:r>
              <a:rPr lang="es-ES" u="sng" dirty="0" smtClean="0"/>
              <a:t>cen</a:t>
            </a:r>
            <a:r>
              <a:rPr lang="es-ES" dirty="0" smtClean="0"/>
              <a:t>te (-s)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078" y="1853754"/>
            <a:ext cx="7513983" cy="41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ONDER</a:t>
            </a:r>
            <a:r>
              <a:rPr lang="es-ES" u="sng" dirty="0" smtClean="0"/>
              <a:t>ZOE</a:t>
            </a:r>
            <a:r>
              <a:rPr lang="es-ES" dirty="0" smtClean="0"/>
              <a:t>KER (-S)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231" y="1853754"/>
            <a:ext cx="6252743" cy="41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smtClean="0"/>
              <a:t>PRO</a:t>
            </a:r>
            <a:r>
              <a:rPr lang="es-ES" u="sng" dirty="0" smtClean="0"/>
              <a:t>FES</a:t>
            </a:r>
            <a:r>
              <a:rPr lang="es-ES" dirty="0" smtClean="0"/>
              <a:t>SOR (-EN / -S)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452" y="1853754"/>
            <a:ext cx="6639339" cy="42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‘T </a:t>
            </a:r>
            <a:r>
              <a:rPr lang="es-ES" dirty="0" smtClean="0"/>
              <a:t>COL</a:t>
            </a:r>
            <a:r>
              <a:rPr lang="es-ES" u="sng" dirty="0" smtClean="0"/>
              <a:t>LE</a:t>
            </a:r>
            <a:r>
              <a:rPr lang="es-ES" dirty="0" smtClean="0"/>
              <a:t>GE (-S)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De </a:t>
            </a:r>
            <a:r>
              <a:rPr lang="es-ES" dirty="0" err="1" smtClean="0"/>
              <a:t>col</a:t>
            </a:r>
            <a:r>
              <a:rPr lang="es-ES" u="sng" dirty="0" err="1" smtClean="0"/>
              <a:t>le</a:t>
            </a:r>
            <a:r>
              <a:rPr lang="es-ES" dirty="0" err="1" smtClean="0"/>
              <a:t>gezaal</a:t>
            </a:r>
            <a:r>
              <a:rPr lang="es-ES" dirty="0" smtClean="0"/>
              <a:t> (</a:t>
            </a:r>
            <a:r>
              <a:rPr lang="es-ES" dirty="0" err="1" smtClean="0"/>
              <a:t>col</a:t>
            </a:r>
            <a:r>
              <a:rPr lang="es-ES" u="sng" dirty="0" err="1" smtClean="0"/>
              <a:t>le</a:t>
            </a:r>
            <a:r>
              <a:rPr lang="es-ES" dirty="0" err="1" smtClean="0"/>
              <a:t>ge</a:t>
            </a:r>
            <a:r>
              <a:rPr lang="es-ES" u="sng" dirty="0" err="1" smtClean="0"/>
              <a:t>za</a:t>
            </a:r>
            <a:r>
              <a:rPr lang="es-ES" dirty="0" err="1" smtClean="0"/>
              <a:t>len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8" y="2164458"/>
            <a:ext cx="5280525" cy="37862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366" y="2164458"/>
            <a:ext cx="4492487" cy="37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‘T </a:t>
            </a:r>
            <a:r>
              <a:rPr lang="es-ES" dirty="0" smtClean="0"/>
              <a:t>VAK (-KEN)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530" y="1853754"/>
            <a:ext cx="5406887" cy="41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‘T </a:t>
            </a:r>
            <a:r>
              <a:rPr lang="es-ES" dirty="0" smtClean="0"/>
              <a:t>HOOFDVAK (-KEN)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240" y="1853754"/>
            <a:ext cx="6475362" cy="41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8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‘T </a:t>
            </a:r>
            <a:r>
              <a:rPr lang="es-ES" dirty="0" smtClean="0"/>
              <a:t>BIJVAK (-KEN)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01" b="45632"/>
          <a:stretch/>
        </p:blipFill>
        <p:spPr>
          <a:xfrm>
            <a:off x="1895470" y="2332383"/>
            <a:ext cx="9159384" cy="30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6234" y="804519"/>
            <a:ext cx="9603275" cy="1049235"/>
          </a:xfrm>
        </p:spPr>
        <p:txBody>
          <a:bodyPr>
            <a:normAutofit/>
          </a:bodyPr>
          <a:lstStyle/>
          <a:p>
            <a:r>
              <a:rPr lang="es-ES" sz="4400" dirty="0" err="1"/>
              <a:t>Dank</a:t>
            </a:r>
            <a:r>
              <a:rPr lang="es-ES" sz="4400" dirty="0"/>
              <a:t> u </a:t>
            </a:r>
            <a:r>
              <a:rPr lang="es-ES" sz="4400" dirty="0" err="1"/>
              <a:t>voor</a:t>
            </a:r>
            <a:r>
              <a:rPr lang="es-ES" sz="4400" dirty="0"/>
              <a:t> </a:t>
            </a:r>
            <a:r>
              <a:rPr lang="es-ES" sz="4400" dirty="0" err="1"/>
              <a:t>uw</a:t>
            </a:r>
            <a:r>
              <a:rPr lang="es-ES" sz="4400" dirty="0"/>
              <a:t> </a:t>
            </a:r>
            <a:r>
              <a:rPr lang="es-ES" sz="4400" dirty="0" err="1"/>
              <a:t>aandacht</a:t>
            </a:r>
            <a:endParaRPr lang="es-ES" sz="4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143" y="1988229"/>
            <a:ext cx="3544491" cy="41352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6" y="1988229"/>
            <a:ext cx="3676809" cy="41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  VULPEN (-NEN)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093" y="2016125"/>
            <a:ext cx="6524138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0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 </a:t>
            </a:r>
            <a:r>
              <a:rPr lang="es-ES" dirty="0" err="1" smtClean="0"/>
              <a:t>PUNTEnSLIJPER</a:t>
            </a:r>
            <a:r>
              <a:rPr lang="es-ES" dirty="0" smtClean="0"/>
              <a:t> (-S)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‘T </a:t>
            </a:r>
            <a:r>
              <a:rPr lang="es-ES" dirty="0" smtClean="0"/>
              <a:t>POTLOOD (POTLODEN)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687" y="2016125"/>
            <a:ext cx="6440556" cy="40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smtClean="0"/>
              <a:t>VILTSTIFT (-EN) = de </a:t>
            </a:r>
            <a:r>
              <a:rPr lang="es-ES" dirty="0" err="1" smtClean="0"/>
              <a:t>viltpunter</a:t>
            </a:r>
            <a:r>
              <a:rPr lang="es-ES" dirty="0" smtClean="0"/>
              <a:t> (-s)</a:t>
            </a:r>
            <a:endParaRPr lang="es-ES" dirty="0"/>
          </a:p>
        </p:txBody>
      </p:sp>
      <p:pic>
        <p:nvPicPr>
          <p:cNvPr id="1026" name="Picture 2" descr="http://i101.twenga.com/werkbenodigdheden/viltstift/bruynzeel-colorexpress-viltstiften-potloodmodel-tp_9043778523040577811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70" y="2016125"/>
            <a:ext cx="3670852" cy="40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‘T </a:t>
            </a:r>
            <a:r>
              <a:rPr lang="es-ES" dirty="0" smtClean="0"/>
              <a:t>GOM (-MEN) = ‘t GOMMETJE (-S)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319" y="2106164"/>
            <a:ext cx="4943108" cy="35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DE/’T </a:t>
            </a:r>
            <a:r>
              <a:rPr lang="es-ES" dirty="0" smtClean="0"/>
              <a:t>LINI</a:t>
            </a:r>
            <a:r>
              <a:rPr lang="es-ES" u="sng" dirty="0" smtClean="0"/>
              <a:t>AAL</a:t>
            </a:r>
            <a:r>
              <a:rPr lang="es-ES" dirty="0" smtClean="0"/>
              <a:t> (LINI</a:t>
            </a:r>
            <a:r>
              <a:rPr lang="es-ES" u="sng" dirty="0" smtClean="0"/>
              <a:t>A</a:t>
            </a:r>
            <a:r>
              <a:rPr lang="es-ES" dirty="0" smtClean="0"/>
              <a:t>LEN)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741" y="2016125"/>
            <a:ext cx="5274843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 </a:t>
            </a:r>
            <a:r>
              <a:rPr lang="es-ES" dirty="0" err="1" smtClean="0"/>
              <a:t>schaar</a:t>
            </a:r>
            <a:r>
              <a:rPr lang="es-ES" dirty="0" smtClean="0"/>
              <a:t> (</a:t>
            </a:r>
            <a:r>
              <a:rPr lang="es-ES" dirty="0" err="1" smtClean="0"/>
              <a:t>scharen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862" y="2016124"/>
            <a:ext cx="4040119" cy="4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alería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137</TotalTime>
  <Words>226</Words>
  <Application>Microsoft Office PowerPoint</Application>
  <PresentationFormat>Personalizado</PresentationFormat>
  <Paragraphs>39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Galería</vt:lpstr>
      <vt:lpstr>School en Universiteit </vt:lpstr>
      <vt:lpstr>De pen (-nen)</vt:lpstr>
      <vt:lpstr>De balpen (-nen)</vt:lpstr>
      <vt:lpstr>De  VULPEN (-NEN)</vt:lpstr>
      <vt:lpstr>DE PUNTEnSLIJPER (-S) ‘T POTLOOD (POTLODEN)</vt:lpstr>
      <vt:lpstr>DE VILTSTIFT (-EN) = de viltpunter (-s)</vt:lpstr>
      <vt:lpstr>‘T GOM (-MEN) = ‘t GOMMETJE (-S)</vt:lpstr>
      <vt:lpstr>DE/’T LINIAAL (LINIALEN)</vt:lpstr>
      <vt:lpstr>De schaar (scharen)</vt:lpstr>
      <vt:lpstr>DE LIJM (-EN)</vt:lpstr>
      <vt:lpstr>DE BRIEF (BRIEVEN)</vt:lpstr>
      <vt:lpstr>‘T BOEK (-EN)</vt:lpstr>
      <vt:lpstr>‘T SCHRIFT (-EN)</vt:lpstr>
      <vt:lpstr>DE MAP (-PEN)</vt:lpstr>
      <vt:lpstr>‘T BORD (-EN)</vt:lpstr>
      <vt:lpstr>‘T PRIKBORD (-EN)</vt:lpstr>
      <vt:lpstr>DE STOEL (-EN)</vt:lpstr>
      <vt:lpstr>‘t schoolbankje (-s) = DE LESSENAAR (-S)</vt:lpstr>
      <vt:lpstr>DE/’T LESROOSTER (-S)</vt:lpstr>
      <vt:lpstr>‘T KRIJT</vt:lpstr>
      <vt:lpstr>DE SCHOOL (SCHOLEN)</vt:lpstr>
      <vt:lpstr>DE LEERLING (-EN)</vt:lpstr>
      <vt:lpstr>DE LERAAR (-S)  DE LERARES (-SEN) </vt:lpstr>
      <vt:lpstr>DE ONDERWIJZER-S  de ONDERWIJZEres (-Sen)</vt:lpstr>
      <vt:lpstr>DE LES (-SEN)</vt:lpstr>
      <vt:lpstr>DE klas (-sen) (op school) de LESLOKAAL (LESLOKALEN) </vt:lpstr>
      <vt:lpstr>DE UNIVERSITEIT (-EN)</vt:lpstr>
      <vt:lpstr>DE FACULTEIT (-EN) </vt:lpstr>
      <vt:lpstr>DE STUDENT (-EN)  DE STUDENTE (-S)</vt:lpstr>
      <vt:lpstr>DE DOCENT (-EN) de docente (-s)</vt:lpstr>
      <vt:lpstr>DE ONDERZOEKER (-S)</vt:lpstr>
      <vt:lpstr>DE PROFESSOR (-EN / -S)</vt:lpstr>
      <vt:lpstr>‘T COLLEGE (-S) De collegezaal (collegezalen)</vt:lpstr>
      <vt:lpstr>‘T VAK (-KEN)</vt:lpstr>
      <vt:lpstr>‘T HOOFDVAK (-KEN)</vt:lpstr>
      <vt:lpstr>‘T BIJVAK (-KEN)</vt:lpstr>
      <vt:lpstr>Dank u voor uw aandacht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Nederlands II</dc:title>
  <dc:creator>Marina Ortega Cordovilla</dc:creator>
  <cp:lastModifiedBy>Fernando</cp:lastModifiedBy>
  <cp:revision>50</cp:revision>
  <dcterms:created xsi:type="dcterms:W3CDTF">2016-03-24T12:56:09Z</dcterms:created>
  <dcterms:modified xsi:type="dcterms:W3CDTF">2016-04-11T22:13:01Z</dcterms:modified>
</cp:coreProperties>
</file>